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0" r:id="rId5"/>
    <p:sldId id="268" r:id="rId6"/>
    <p:sldId id="262" r:id="rId7"/>
    <p:sldId id="269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BAA2F-8BD2-4B50-82E4-1BA9214287F1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7D390-45D3-4B87-8F01-8577B16EB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22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7D390-45D3-4B87-8F01-8577B16EB7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782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7486650" cy="22098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3200" b="1" dirty="0" smtClean="0">
                <a:solidFill>
                  <a:srgbClr val="00B050"/>
                </a:solidFill>
              </a:rPr>
              <a:t/>
            </a:r>
            <a:br>
              <a:rPr lang="bn-BD" sz="3200" b="1" dirty="0" smtClean="0">
                <a:solidFill>
                  <a:srgbClr val="00B050"/>
                </a:solidFill>
              </a:rPr>
            </a:br>
            <a:r>
              <a:rPr lang="bn-BD" b="1" dirty="0" smtClean="0">
                <a:solidFill>
                  <a:srgbClr val="C00000"/>
                </a:solidFill>
              </a:rPr>
              <a:t>মোহাম্মাদ বজলুর রশিদ</a:t>
            </a:r>
            <a:r>
              <a:rPr lang="bn-BD" sz="7300" b="1" dirty="0" smtClean="0">
                <a:solidFill>
                  <a:srgbClr val="C00000"/>
                </a:solidFill>
              </a:rPr>
              <a:t/>
            </a:r>
            <a:br>
              <a:rPr lang="bn-BD" sz="7300" b="1" dirty="0" smtClean="0">
                <a:solidFill>
                  <a:srgbClr val="C00000"/>
                </a:solidFill>
              </a:rPr>
            </a:br>
            <a:r>
              <a:rPr lang="bn-BD" sz="3600" b="1" dirty="0" smtClean="0">
                <a:solidFill>
                  <a:srgbClr val="7030A0"/>
                </a:solidFill>
              </a:rPr>
              <a:t>সহকারী শিক্ষক</a:t>
            </a:r>
            <a:br>
              <a:rPr lang="bn-BD" sz="3600" b="1" dirty="0" smtClean="0">
                <a:solidFill>
                  <a:srgbClr val="7030A0"/>
                </a:solidFill>
              </a:rPr>
            </a:br>
            <a:r>
              <a:rPr lang="bn-BD" sz="2700" b="1" dirty="0" smtClean="0">
                <a:solidFill>
                  <a:srgbClr val="00B050"/>
                </a:solidFill>
              </a:rPr>
              <a:t>শাহীদ রমিজ উদ্দিন ক্যাণ্টনমেন্ট (ক্যাণ্টঃ বোর্ড )স্কুল</a:t>
            </a:r>
            <a:br>
              <a:rPr lang="bn-BD" sz="2700" b="1" dirty="0" smtClean="0">
                <a:solidFill>
                  <a:srgbClr val="00B050"/>
                </a:solidFill>
              </a:rPr>
            </a:br>
            <a:r>
              <a:rPr lang="bn-BD" sz="2700" b="1" dirty="0" smtClean="0">
                <a:solidFill>
                  <a:srgbClr val="0070C0"/>
                </a:solidFill>
              </a:rPr>
              <a:t>ঢাকা ক্যাণ্টনমেন্ট, ঢাকা ।</a:t>
            </a:r>
            <a:r>
              <a:rPr lang="bn-BD" sz="2400" b="1" dirty="0" smtClean="0">
                <a:solidFill>
                  <a:srgbClr val="00B050"/>
                </a:solidFill>
              </a:rPr>
              <a:t/>
            </a:r>
            <a:br>
              <a:rPr lang="bn-BD" sz="2400" b="1" dirty="0" smtClean="0">
                <a:solidFill>
                  <a:srgbClr val="00B050"/>
                </a:solidFill>
              </a:rPr>
            </a:b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7287" y="1980843"/>
            <a:ext cx="243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02099" y="5105400"/>
            <a:ext cx="3898508" cy="1219200"/>
          </a:xfrm>
          <a:prstGeom prst="rect">
            <a:avLst/>
          </a:prstGeom>
          <a:ln w="28575">
            <a:solidFill>
              <a:srgbClr val="CC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৬ষ্ঠ শ্রেনি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8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1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কোষঃ জীবদেহের একক।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822968"/>
            <a:ext cx="1794071" cy="14130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8085" y="228600"/>
            <a:ext cx="1976804" cy="15665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4070" y="609600"/>
            <a:ext cx="1886330" cy="16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433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6934200" cy="5029200"/>
          </a:xfrm>
          <a:ln w="5715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0" indent="-685800">
              <a:buFont typeface="Wingdings" pitchFamily="2" charset="2"/>
              <a:buChar char="q"/>
            </a:pPr>
            <a:r>
              <a:rPr lang="bn-BD" b="1" dirty="0" smtClean="0">
                <a:solidFill>
                  <a:srgbClr val="7030A0"/>
                </a:solidFill>
              </a:rPr>
              <a:t>বাড়ির কাজঃ</a:t>
            </a:r>
            <a:r>
              <a:rPr lang="bn-BD" b="1" dirty="0" smtClean="0"/>
              <a:t/>
            </a:r>
            <a:br>
              <a:rPr lang="bn-BD" b="1" dirty="0" smtClean="0"/>
            </a:br>
            <a:r>
              <a:rPr lang="bn-BD" sz="1800" b="1" dirty="0" smtClean="0"/>
              <a:t/>
            </a:r>
            <a:br>
              <a:rPr lang="bn-BD" sz="1800" b="1" dirty="0" smtClean="0"/>
            </a:br>
            <a:r>
              <a:rPr lang="bn-BD" sz="1800" b="1" dirty="0" smtClean="0"/>
              <a:t>          	</a:t>
            </a:r>
            <a:r>
              <a:rPr lang="bn-BD" sz="3600" b="1" dirty="0" smtClean="0">
                <a:solidFill>
                  <a:srgbClr val="800000"/>
                </a:solidFill>
              </a:rPr>
              <a:t>একটি নিওক্লিয়াসের চিহ্নিত চিত্র অংকন কর। </a:t>
            </a:r>
            <a:endParaRPr lang="en-US" sz="4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39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914400"/>
            <a:ext cx="6705600" cy="5257800"/>
          </a:xfrm>
          <a:prstGeom prst="rect">
            <a:avLst/>
          </a:prstGeom>
          <a:ln w="57150" cap="flat" cmpd="sng" algn="ctr">
            <a:noFill/>
            <a:prstDash val="soli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3800" b="1" smtClean="0">
                <a:solidFill>
                  <a:srgbClr val="00B050"/>
                </a:solidFill>
              </a:rPr>
              <a:t/>
            </a:r>
            <a:br>
              <a:rPr lang="bn-BD" sz="13800" b="1" smtClean="0">
                <a:solidFill>
                  <a:srgbClr val="00B050"/>
                </a:solidFill>
              </a:rPr>
            </a:br>
            <a:r>
              <a:rPr lang="en-US" sz="5400" b="1" dirty="0" smtClean="0">
                <a:solidFill>
                  <a:srgbClr val="00B050"/>
                </a:solidFill>
              </a:rPr>
              <a:t/>
            </a:r>
            <a:br>
              <a:rPr lang="en-US" sz="5400" b="1" dirty="0" smtClean="0">
                <a:solidFill>
                  <a:srgbClr val="00B050"/>
                </a:solidFill>
              </a:rPr>
            </a:b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8719" y="1173540"/>
            <a:ext cx="4129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1616245"/>
            <a:ext cx="34671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61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3044" y="695980"/>
            <a:ext cx="3027963" cy="523220"/>
          </a:xfrm>
          <a:prstGeom prst="rect">
            <a:avLst/>
          </a:prstGeom>
          <a:noFill/>
          <a:ln>
            <a:solidFill>
              <a:srgbClr val="00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ছবি দুটি লক্ষ কর- 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79475"/>
            <a:ext cx="2456739" cy="2074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7970" y="1066800"/>
            <a:ext cx="1829507" cy="3000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6" name="Right Arrow 5"/>
          <p:cNvSpPr/>
          <p:nvPr/>
        </p:nvSpPr>
        <p:spPr>
          <a:xfrm>
            <a:off x="3257426" y="2578316"/>
            <a:ext cx="609600" cy="24231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88" t="26000" r="11449" b="33518"/>
          <a:stretch/>
        </p:blipFill>
        <p:spPr>
          <a:xfrm>
            <a:off x="1011429" y="4888818"/>
            <a:ext cx="1988127" cy="1053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4156" y="4419600"/>
            <a:ext cx="2639244" cy="1979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9" name="Right Arrow 8"/>
          <p:cNvSpPr/>
          <p:nvPr/>
        </p:nvSpPr>
        <p:spPr>
          <a:xfrm>
            <a:off x="3302874" y="5199538"/>
            <a:ext cx="609600" cy="20977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10400" y="1219200"/>
            <a:ext cx="467077" cy="26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562723" y="1752600"/>
            <a:ext cx="681215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504710" y="2820632"/>
            <a:ext cx="447677" cy="303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1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77556E-17 L 0.28872 -0.0048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2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301259" y="2047213"/>
            <a:ext cx="457200" cy="353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265025" y="2959481"/>
            <a:ext cx="474786" cy="28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65025" y="4191000"/>
            <a:ext cx="474785" cy="353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09800" y="228600"/>
            <a:ext cx="3581400" cy="14478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0000"/>
                </a:solidFill>
              </a:rPr>
              <a:t>শিখন ফল</a:t>
            </a:r>
            <a:endParaRPr lang="en-US" sz="4400" b="1" dirty="0"/>
          </a:p>
        </p:txBody>
      </p:sp>
      <p:sp>
        <p:nvSpPr>
          <p:cNvPr id="16" name="Rectangle 15"/>
          <p:cNvSpPr/>
          <p:nvPr/>
        </p:nvSpPr>
        <p:spPr>
          <a:xfrm>
            <a:off x="914400" y="1780483"/>
            <a:ext cx="7620000" cy="338554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n-BD" dirty="0">
                <a:solidFill>
                  <a:srgbClr val="0070C0"/>
                </a:solidFill>
                <a:latin typeface="Vrinda (Headings)"/>
              </a:rPr>
              <a:t/>
            </a:r>
            <a:br>
              <a:rPr lang="bn-BD" dirty="0">
                <a:solidFill>
                  <a:srgbClr val="0070C0"/>
                </a:solidFill>
                <a:latin typeface="Vrinda (Headings)"/>
              </a:rPr>
            </a:br>
            <a:r>
              <a:rPr lang="bn-BD" sz="2400" dirty="0">
                <a:solidFill>
                  <a:srgbClr val="0070C0"/>
                </a:solidFill>
                <a:latin typeface="Vrinda (Headings)"/>
              </a:rPr>
              <a:t>    </a:t>
            </a:r>
            <a:r>
              <a:rPr lang="en-US" sz="2400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        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কোষ  </a:t>
            </a:r>
            <a:r>
              <a:rPr lang="bn-BD" sz="2800" b="1" dirty="0" smtClean="0">
                <a:solidFill>
                  <a:srgbClr val="0070C0"/>
                </a:solidFill>
                <a:latin typeface="Vrinda (Headings)"/>
              </a:rPr>
              <a:t>কী তা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বলতে পারবে ।</a:t>
            </a:r>
            <a:br>
              <a:rPr lang="bn-BD" sz="2800" b="1" dirty="0">
                <a:solidFill>
                  <a:srgbClr val="0070C0"/>
                </a:solidFill>
                <a:latin typeface="Vrinda (Headings)"/>
              </a:rPr>
            </a:b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/>
            </a:r>
            <a:br>
              <a:rPr lang="bn-BD" sz="2800" b="1" dirty="0">
                <a:solidFill>
                  <a:srgbClr val="0070C0"/>
                </a:solidFill>
                <a:latin typeface="Vrinda (Headings)"/>
              </a:rPr>
            </a:b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উদ্ভিদ কোষ ও প্রাণী কোষের পার্থক্য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/>
            </a:r>
            <a:b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</a:b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           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 নিরুপন 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করতে 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পারবে।</a:t>
            </a:r>
            <a:br>
              <a:rPr lang="bn-BD" sz="2800" b="1" dirty="0">
                <a:solidFill>
                  <a:srgbClr val="0070C0"/>
                </a:solidFill>
                <a:latin typeface="Vrinda (Headings)"/>
              </a:rPr>
            </a:b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 </a:t>
            </a:r>
            <a:br>
              <a:rPr lang="bn-BD" sz="2800" b="1" dirty="0">
                <a:solidFill>
                  <a:srgbClr val="0070C0"/>
                </a:solidFill>
                <a:latin typeface="Vrinda (Headings)"/>
              </a:rPr>
            </a:b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       </a:t>
            </a:r>
            <a:r>
              <a:rPr lang="en-US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উদ্ভিদ কোষ ও প্রাণী কোষের </a:t>
            </a:r>
            <a:r>
              <a:rPr lang="bn-BD" sz="2800" b="1" dirty="0" smtClean="0">
                <a:solidFill>
                  <a:srgbClr val="0070C0"/>
                </a:solidFill>
              </a:rPr>
              <a:t>চিহ্নিত</a:t>
            </a:r>
          </a:p>
          <a:p>
            <a:r>
              <a:rPr lang="bn-BD" sz="2800" b="1" dirty="0">
                <a:solidFill>
                  <a:srgbClr val="0070C0"/>
                </a:solidFill>
              </a:rPr>
              <a:t> </a:t>
            </a:r>
            <a:r>
              <a:rPr lang="bn-BD" sz="2800" b="1" dirty="0" smtClean="0">
                <a:solidFill>
                  <a:srgbClr val="0070C0"/>
                </a:solidFill>
              </a:rPr>
              <a:t>        </a:t>
            </a:r>
            <a:r>
              <a:rPr lang="bn-BD" sz="2800" b="1" dirty="0">
                <a:solidFill>
                  <a:srgbClr val="0070C0"/>
                </a:solidFill>
              </a:rPr>
              <a:t>চিত্র </a:t>
            </a:r>
            <a:r>
              <a:rPr lang="bn-BD" sz="2800" b="1" dirty="0" smtClean="0">
                <a:solidFill>
                  <a:srgbClr val="0070C0"/>
                </a:solidFill>
              </a:rPr>
              <a:t>অংকন</a:t>
            </a:r>
            <a:r>
              <a:rPr lang="bn-BD" sz="2800" b="1" dirty="0" smtClean="0">
                <a:solidFill>
                  <a:srgbClr val="0070C0"/>
                </a:solidFill>
                <a:latin typeface="Vrinda (Headings)"/>
                <a:cs typeface="SutonnyMJ" pitchFamily="2" charset="0"/>
              </a:rPr>
              <a:t> </a:t>
            </a:r>
            <a:r>
              <a:rPr lang="bn-BD" sz="2800" b="1" dirty="0" smtClean="0">
                <a:solidFill>
                  <a:srgbClr val="0070C0"/>
                </a:solidFill>
                <a:latin typeface="Vrinda (Headings)"/>
              </a:rPr>
              <a:t>করতে </a:t>
            </a:r>
            <a:r>
              <a:rPr lang="bn-BD" sz="2800" b="1" dirty="0">
                <a:solidFill>
                  <a:srgbClr val="0070C0"/>
                </a:solidFill>
                <a:latin typeface="Vrinda (Headings)"/>
              </a:rPr>
              <a:t>পারবে।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1301259" y="2068145"/>
            <a:ext cx="457200" cy="353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265025" y="2980413"/>
            <a:ext cx="474786" cy="281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1265025" y="4211932"/>
            <a:ext cx="474785" cy="353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507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9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2974883"/>
            <a:ext cx="2456739" cy="2074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7970" y="2562208"/>
            <a:ext cx="1829507" cy="3000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Right Arrow 3"/>
          <p:cNvSpPr/>
          <p:nvPr/>
        </p:nvSpPr>
        <p:spPr>
          <a:xfrm>
            <a:off x="3835374" y="4062404"/>
            <a:ext cx="609600" cy="242316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8892" y="1037416"/>
            <a:ext cx="49438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0070C0"/>
                </a:solidFill>
                <a:latin typeface="Vrinda (Headings)"/>
              </a:rPr>
              <a:t>ছবি দেখে  কোষ  </a:t>
            </a:r>
            <a:r>
              <a:rPr lang="bn-BD" sz="3200" b="1" dirty="0">
                <a:solidFill>
                  <a:srgbClr val="0070C0"/>
                </a:solidFill>
                <a:latin typeface="Vrinda (Headings)"/>
              </a:rPr>
              <a:t>কী তা বলতে পারবে </a:t>
            </a:r>
            <a:r>
              <a:rPr lang="bn-BD" sz="3200" b="1" dirty="0" smtClean="0">
                <a:solidFill>
                  <a:srgbClr val="0070C0"/>
                </a:solidFill>
                <a:latin typeface="Vrinda (Headings)"/>
              </a:rPr>
              <a:t>-</a:t>
            </a:r>
            <a:endParaRPr lang="en-US" sz="3200" b="1" dirty="0"/>
          </a:p>
        </p:txBody>
      </p:sp>
      <p:sp>
        <p:nvSpPr>
          <p:cNvPr id="6" name="Right Arrow 5"/>
          <p:cNvSpPr/>
          <p:nvPr/>
        </p:nvSpPr>
        <p:spPr>
          <a:xfrm>
            <a:off x="990600" y="1037416"/>
            <a:ext cx="457200" cy="3341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2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11 0.00116 L 0.16389 0.0011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752600"/>
            <a:ext cx="6629400" cy="3733800"/>
          </a:xfrm>
          <a:prstGeom prst="rect">
            <a:avLst/>
          </a:prstGeom>
          <a:ln>
            <a:solidFill>
              <a:srgbClr val="9D133A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3" name="Rectangle 2"/>
          <p:cNvSpPr/>
          <p:nvPr/>
        </p:nvSpPr>
        <p:spPr>
          <a:xfrm>
            <a:off x="3390900" y="1981200"/>
            <a:ext cx="14478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কোষি ঝিল্লী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0900" y="2438400"/>
            <a:ext cx="12573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 smtClean="0">
                <a:solidFill>
                  <a:srgbClr val="002060"/>
                </a:solidFill>
              </a:rPr>
              <a:t>সাইটোপ্লাজম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2819400"/>
            <a:ext cx="13716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ক্লোরোপ্লাস্ট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3352800"/>
            <a:ext cx="9906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 smtClean="0">
                <a:solidFill>
                  <a:srgbClr val="002060"/>
                </a:solidFill>
              </a:rPr>
              <a:t>নিওক্লিয়াস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429000"/>
            <a:ext cx="17526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কোষ গহবর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5994" y="4343400"/>
            <a:ext cx="14478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কোষ প্রাচীর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0" y="4953000"/>
            <a:ext cx="1676400" cy="381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800000"/>
                </a:solidFill>
              </a:rPr>
              <a:t>প্রাণী কোষ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756355" y="4953000"/>
            <a:ext cx="1506794" cy="533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800000"/>
                </a:solidFill>
              </a:rPr>
              <a:t>উদ্ভিদ কোষ </a:t>
            </a:r>
            <a:endParaRPr lang="en-US" dirty="0"/>
          </a:p>
        </p:txBody>
      </p:sp>
      <p:sp>
        <p:nvSpPr>
          <p:cNvPr id="11" name="Title 14"/>
          <p:cNvSpPr txBox="1">
            <a:spLocks/>
          </p:cNvSpPr>
          <p:nvPr/>
        </p:nvSpPr>
        <p:spPr>
          <a:xfrm>
            <a:off x="1143000" y="533400"/>
            <a:ext cx="6858000" cy="8683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2400" b="1" dirty="0" smtClean="0">
                <a:solidFill>
                  <a:srgbClr val="002060"/>
                </a:solidFill>
              </a:rPr>
              <a:t>উদ্ভিদ কোষ ও প্রাণী কোষের মধ্যে সাদৃশ্য ও বৈসাদৃশ্য -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4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4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4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4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4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752600"/>
            <a:ext cx="6019800" cy="4267200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3" name="Rectangle 2"/>
          <p:cNvSpPr/>
          <p:nvPr/>
        </p:nvSpPr>
        <p:spPr>
          <a:xfrm>
            <a:off x="2857500" y="609600"/>
            <a:ext cx="2590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6600"/>
                </a:solidFill>
              </a:rPr>
              <a:t>কোষ</a:t>
            </a:r>
            <a:endParaRPr lang="en-US" sz="5400" b="1" dirty="0">
              <a:solidFill>
                <a:srgbClr val="00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1191" y="1752600"/>
            <a:ext cx="1524000" cy="4572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পিনোসাইটিক ফোস্কা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3591" y="2318825"/>
            <a:ext cx="10668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লাইসোজোম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2419" y="2738512"/>
            <a:ext cx="1066800" cy="3094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গলগি বস্তু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8791" y="3414932"/>
            <a:ext cx="1143000" cy="4572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এন্ডওপ্লাসমিক রেটিকলাম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8791" y="39624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6891" y="5081954"/>
            <a:ext cx="1332328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কোষ পর্দা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8391" y="57150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38800" y="2103120"/>
            <a:ext cx="1524000" cy="457200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>
                <a:solidFill>
                  <a:schemeClr val="tx1"/>
                </a:solidFill>
              </a:rPr>
              <a:t>মাইটোকন্দ্রিয়া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2647073"/>
            <a:ext cx="1066800" cy="3094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গলগি বস্তু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5591" y="3643532"/>
            <a:ext cx="990600" cy="3188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>
                <a:solidFill>
                  <a:schemeClr val="tx1"/>
                </a:solidFill>
              </a:rPr>
              <a:t>নিওক্লিয়াস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3224432"/>
            <a:ext cx="12954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নিওক্লিয়লাস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4191000"/>
            <a:ext cx="12954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সেট্রিওল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8800" y="4953000"/>
            <a:ext cx="1397391" cy="1289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638800" y="5310554"/>
            <a:ext cx="1397391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সাইটো প্লাসম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5615354"/>
            <a:ext cx="1523999" cy="3282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00" b="1" dirty="0" smtClean="0">
                <a:solidFill>
                  <a:schemeClr val="tx1"/>
                </a:solidFill>
              </a:rPr>
              <a:t>রাইবোসোম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2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6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935" y="685800"/>
            <a:ext cx="7924800" cy="4572000"/>
          </a:xfrm>
          <a:prstGeom prst="rect">
            <a:avLst/>
          </a:prstGeom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Rounded Rectangle 2"/>
          <p:cNvSpPr/>
          <p:nvPr/>
        </p:nvSpPr>
        <p:spPr>
          <a:xfrm>
            <a:off x="2286000" y="5257800"/>
            <a:ext cx="38862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6600"/>
                </a:solidFill>
              </a:rPr>
              <a:t>চিত্র - নিওক্লিয়াস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1335" y="990600"/>
            <a:ext cx="337246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96348" y="4272116"/>
            <a:ext cx="21336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6600"/>
                </a:solidFill>
              </a:rPr>
              <a:t>নিওক্লিয়াস রন্দ্র 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1866900"/>
            <a:ext cx="21336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6600"/>
                </a:solidFill>
              </a:rPr>
              <a:t>নিওক্লিয়লাস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2743200"/>
            <a:ext cx="2728452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6600"/>
                </a:solidFill>
              </a:rPr>
              <a:t>নিওক্লিয়াস  পর্দা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96348" y="3276600"/>
            <a:ext cx="21336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6600"/>
                </a:solidFill>
              </a:rPr>
              <a:t>ক্রমোসোম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3886200"/>
            <a:ext cx="2819400" cy="304800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3400" y="3657600"/>
            <a:ext cx="2819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4500716"/>
            <a:ext cx="1981200" cy="6046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6600"/>
                </a:solidFill>
              </a:rPr>
              <a:t>নিওক্লিয়প্লাজম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97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219200"/>
            <a:ext cx="7391400" cy="4953000"/>
          </a:xfrm>
          <a:prstGeom prst="rect">
            <a:avLst/>
          </a:prstGeom>
          <a:ln w="38100" cap="flat" cmpd="sng" algn="ctr">
            <a:solidFill>
              <a:schemeClr val="accent4"/>
            </a:solidFill>
            <a:prstDash val="soli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q"/>
            </a:pPr>
            <a:r>
              <a:rPr lang="bn-BD" dirty="0" smtClean="0"/>
              <a:t/>
            </a:r>
            <a:br>
              <a:rPr lang="bn-BD" dirty="0" smtClean="0"/>
            </a:br>
            <a:r>
              <a:rPr lang="bn-BD" b="1" dirty="0" smtClean="0">
                <a:solidFill>
                  <a:srgbClr val="9D133A"/>
                </a:solidFill>
              </a:rPr>
              <a:t>দলীয় কাজঃ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sz="2000" dirty="0" smtClean="0"/>
              <a:t/>
            </a:r>
            <a:br>
              <a:rPr lang="bn-BD" sz="2000" dirty="0" smtClean="0"/>
            </a:br>
            <a:r>
              <a:rPr lang="bn-BD" sz="3600" b="1" dirty="0" smtClean="0">
                <a:solidFill>
                  <a:srgbClr val="006600"/>
                </a:solidFill>
              </a:rPr>
              <a:t>১</a:t>
            </a:r>
            <a:r>
              <a:rPr lang="bn-BD" sz="3600" b="1" dirty="0" smtClean="0">
                <a:solidFill>
                  <a:srgbClr val="002060"/>
                </a:solidFill>
              </a:rPr>
              <a:t>। একটি নিওক্লিয়াসের চিত্র দেখে শিক্ষার্থীরা  চিত্রের বিভিন্ন অংগাণুর নাম লিখবে।</a:t>
            </a:r>
            <a:r>
              <a:rPr lang="bn-BD" b="1" dirty="0" smtClean="0">
                <a:solidFill>
                  <a:srgbClr val="002060"/>
                </a:solidFill>
              </a:rPr>
              <a:t/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sz="4800" dirty="0" smtClean="0"/>
              <a:t/>
            </a:r>
            <a:br>
              <a:rPr lang="bn-BD" sz="4800" dirty="0" smtClean="0"/>
            </a:b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7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0635"/>
            <a:ext cx="7772400" cy="335476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C00000"/>
                </a:solidFill>
              </a:rPr>
              <a:t>মূল্যায়নঃ</a:t>
            </a:r>
            <a:r>
              <a:rPr lang="bn-BD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/>
            </a:r>
            <a:br>
              <a:rPr lang="en-US" sz="4000" b="1" dirty="0">
                <a:solidFill>
                  <a:srgbClr val="00B050"/>
                </a:solidFill>
              </a:rPr>
            </a:br>
            <a:r>
              <a:rPr lang="bn-BD" sz="2800" b="1" dirty="0">
                <a:solidFill>
                  <a:srgbClr val="00B050"/>
                </a:solidFill>
              </a:rPr>
              <a:t/>
            </a:r>
            <a:br>
              <a:rPr lang="bn-BD" sz="2800" b="1" dirty="0">
                <a:solidFill>
                  <a:srgbClr val="00B050"/>
                </a:solidFill>
              </a:rPr>
            </a:br>
            <a:r>
              <a:rPr lang="bn-BD" sz="3600" b="1" dirty="0">
                <a:solidFill>
                  <a:srgbClr val="002060"/>
                </a:solidFill>
              </a:rPr>
              <a:t>১। কোষ কাকে বলে?</a:t>
            </a:r>
            <a:br>
              <a:rPr lang="bn-BD" sz="3600" b="1" dirty="0">
                <a:solidFill>
                  <a:srgbClr val="002060"/>
                </a:solidFill>
              </a:rPr>
            </a:br>
            <a:r>
              <a:rPr lang="bn-BD" sz="3600" b="1" dirty="0">
                <a:solidFill>
                  <a:srgbClr val="002060"/>
                </a:solidFill>
              </a:rPr>
              <a:t>২। কোষ কত প্রকার ও কী কী?</a:t>
            </a:r>
            <a:br>
              <a:rPr lang="bn-BD" sz="3600" b="1" dirty="0">
                <a:solidFill>
                  <a:srgbClr val="002060"/>
                </a:solidFill>
              </a:rPr>
            </a:br>
            <a:r>
              <a:rPr lang="bn-BD" sz="3600" b="1" dirty="0">
                <a:solidFill>
                  <a:srgbClr val="002060"/>
                </a:solidFill>
              </a:rPr>
              <a:t>৩। উদ্ভিদ কোষ ও প্রাণী কোষের       </a:t>
            </a:r>
            <a:br>
              <a:rPr lang="bn-BD" sz="3600" b="1" dirty="0">
                <a:solidFill>
                  <a:srgbClr val="002060"/>
                </a:solidFill>
              </a:rPr>
            </a:br>
            <a:r>
              <a:rPr lang="bn-BD" sz="3600" b="1" dirty="0">
                <a:solidFill>
                  <a:srgbClr val="002060"/>
                </a:solidFill>
              </a:rPr>
              <a:t>  মধ্যে পার্থক্য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bn-BD" sz="3600" b="1" dirty="0">
                <a:solidFill>
                  <a:srgbClr val="002060"/>
                </a:solidFill>
              </a:rPr>
              <a:t> কী?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8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74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মোহাম্মাদ বজলুর রশিদ সহকারী শিক্ষক শাহীদ রমিজ উদ্দিন ক্যাণ্টনমেন্ট (ক্যাণ্টঃ বোর্ড )স্কুল ঢাকা ক্যাণ্টনমেন্ট, ঢাকা ।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বাড়ির কাজঃ             একটি নিওক্লিয়াসের চিহ্নিত চিত্র অংকন কর।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PMO</cp:lastModifiedBy>
  <cp:revision>32</cp:revision>
  <dcterms:created xsi:type="dcterms:W3CDTF">2006-08-16T00:00:00Z</dcterms:created>
  <dcterms:modified xsi:type="dcterms:W3CDTF">2013-03-28T09:08:14Z</dcterms:modified>
</cp:coreProperties>
</file>